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5" r:id="rId2"/>
    <p:sldId id="265" r:id="rId3"/>
    <p:sldId id="281" r:id="rId4"/>
    <p:sldId id="282" r:id="rId5"/>
    <p:sldId id="283" r:id="rId6"/>
    <p:sldId id="284" r:id="rId7"/>
    <p:sldId id="306" r:id="rId8"/>
    <p:sldId id="307" r:id="rId9"/>
    <p:sldId id="310" r:id="rId10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7B7FF"/>
    <a:srgbClr val="9B9BFF"/>
    <a:srgbClr val="7030A0"/>
    <a:srgbClr val="FF0066"/>
    <a:srgbClr val="FF6600"/>
    <a:srgbClr val="FF7D7D"/>
    <a:srgbClr val="FFABCD"/>
    <a:srgbClr val="C7A1E3"/>
    <a:srgbClr val="E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291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8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86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5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67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6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2501766" y="1431235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Adverbials and Fronted Adverbials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endParaRPr lang="en-GB" sz="4800" i="1" dirty="0">
              <a:latin typeface="+mn-lt"/>
            </a:endParaRPr>
          </a:p>
        </p:txBody>
      </p:sp>
      <p:pic>
        <p:nvPicPr>
          <p:cNvPr id="5" name="Picture 2" descr="Mouse, Animal, Rodent, Pet, Collection, Charac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07340" y="2568012"/>
            <a:ext cx="5577320" cy="32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"/>
    </mc:Choice>
    <mc:Fallback xmlns="">
      <p:transition spd="slow" advTm="29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u="sng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111" y="2200402"/>
            <a:ext cx="6784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Little Mouse </a:t>
            </a:r>
            <a:r>
              <a:rPr lang="en-GB" sz="2800" i="1" u="sng" dirty="0">
                <a:latin typeface="+mj-lt"/>
              </a:rPr>
              <a:t>sobbed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Little Mouse </a:t>
            </a:r>
            <a:r>
              <a:rPr lang="en-GB" sz="2800" i="1" u="sng" dirty="0">
                <a:latin typeface="+mj-lt"/>
              </a:rPr>
              <a:t>sobbed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in the corner of the room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Little Mouse </a:t>
            </a:r>
            <a:r>
              <a:rPr lang="en-GB" sz="2800" i="1" u="sng" dirty="0">
                <a:latin typeface="+mj-lt"/>
              </a:rPr>
              <a:t>sobbed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sadly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During the night</a:t>
            </a:r>
            <a:r>
              <a:rPr lang="en-GB" sz="2800" b="1" i="1" dirty="0">
                <a:latin typeface="+mj-lt"/>
              </a:rPr>
              <a:t>, </a:t>
            </a:r>
            <a:r>
              <a:rPr lang="en-GB" sz="2800" i="1" dirty="0">
                <a:latin typeface="+mj-lt"/>
              </a:rPr>
              <a:t>Little Mouse </a:t>
            </a:r>
            <a:r>
              <a:rPr lang="en-GB" sz="2800" i="1" u="sng" dirty="0">
                <a:latin typeface="+mj-lt"/>
              </a:rPr>
              <a:t>sobbed</a:t>
            </a:r>
            <a:r>
              <a:rPr lang="en-GB" sz="2800" i="1" dirty="0">
                <a:latin typeface="+mj-lt"/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14807" y="5002003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each sentence, the </a:t>
            </a:r>
            <a:r>
              <a:rPr lang="en-GB" sz="2800" u="sng" dirty="0"/>
              <a:t>verb</a:t>
            </a:r>
            <a:r>
              <a:rPr lang="en-GB" sz="2800" dirty="0"/>
              <a:t> is modified by the </a:t>
            </a:r>
            <a:r>
              <a:rPr lang="en-GB" sz="2800" dirty="0">
                <a:solidFill>
                  <a:srgbClr val="0000FF"/>
                </a:solidFill>
              </a:rPr>
              <a:t>adverbial</a:t>
            </a:r>
            <a:r>
              <a:rPr lang="en-GB" sz="2800" dirty="0"/>
              <a:t>.</a:t>
            </a:r>
          </a:p>
        </p:txBody>
      </p:sp>
      <p:pic>
        <p:nvPicPr>
          <p:cNvPr id="1026" name="Picture 2" descr="Mouse, Animal, Rodent, Pet, Collection, Characte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64" y="3042890"/>
            <a:ext cx="5362350" cy="31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nline Media 6" descr="Audio 1">
            <a:hlinkClick r:id="" action="ppaction://media"/>
            <a:extLst>
              <a:ext uri="{FF2B5EF4-FFF2-40B4-BE49-F238E27FC236}">
                <a16:creationId xmlns:a16="http://schemas.microsoft.com/office/drawing/2014/main" id="{E0C64685-2F9E-3B46-80DE-CD8994F83F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8737" y="102852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0"/>
    </mc:Choice>
    <mc:Fallback xmlns="">
      <p:transition spd="slow" advTm="38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questions…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048042" y="2310972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48042" y="3390314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048041" y="4469656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How?</a:t>
            </a:r>
          </a:p>
        </p:txBody>
      </p:sp>
      <p:pic>
        <p:nvPicPr>
          <p:cNvPr id="6" name="Online Media 5" descr="Audio 2">
            <a:hlinkClick r:id="" action="ppaction://media"/>
            <a:extLst>
              <a:ext uri="{FF2B5EF4-FFF2-40B4-BE49-F238E27FC236}">
                <a16:creationId xmlns:a16="http://schemas.microsoft.com/office/drawing/2014/main" id="{41555553-7032-FF4D-9909-566595A7F1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1660" y="77969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4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3"/>
    </mc:Choice>
    <mc:Fallback xmlns="">
      <p:transition spd="slow" advTm="14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7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294" y="5615531"/>
            <a:ext cx="63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question: </a:t>
            </a:r>
            <a:r>
              <a:rPr lang="en-GB" sz="2800" i="1" dirty="0"/>
              <a:t>Where?</a:t>
            </a:r>
            <a:endParaRPr lang="en-GB" sz="480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4057" y="1364465"/>
            <a:ext cx="34558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Little Mouse </a:t>
            </a:r>
            <a:r>
              <a:rPr lang="en-GB" sz="2800" u="sng" dirty="0"/>
              <a:t>quivered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4057" y="2036316"/>
            <a:ext cx="56895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quivered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behind the door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4056" y="2703957"/>
            <a:ext cx="6486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Inside the cupboard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quivered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44055" y="3375808"/>
            <a:ext cx="668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quivered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with his mouse friends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44056" y="4043449"/>
            <a:ext cx="658733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quivered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outside the room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0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38"/>
    </mc:Choice>
    <mc:Fallback xmlns="">
      <p:transition spd="slow" advTm="33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9919" y="5527362"/>
            <a:ext cx="641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question: </a:t>
            </a:r>
            <a:r>
              <a:rPr lang="en-GB" sz="2800" i="1" dirty="0"/>
              <a:t>When?</a:t>
            </a:r>
            <a:endParaRPr lang="en-GB" sz="480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4057" y="1364465"/>
            <a:ext cx="3456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Little Mouse </a:t>
            </a:r>
            <a:r>
              <a:rPr lang="en-GB" sz="2800" u="sng" dirty="0">
                <a:solidFill>
                  <a:prstClr val="black"/>
                </a:solidFill>
              </a:rPr>
              <a:t>ran</a:t>
            </a:r>
            <a:r>
              <a:rPr lang="en-GB" sz="2800" dirty="0">
                <a:solidFill>
                  <a:prstClr val="black"/>
                </a:solidFill>
              </a:rPr>
              <a:t> away.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4055" y="2036316"/>
            <a:ext cx="85210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ran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away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when being brave didn’t work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4056" y="2703957"/>
            <a:ext cx="7812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ran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away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as soon as the door was clear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44056" y="3375808"/>
            <a:ext cx="687470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After that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Little Mouse </a:t>
            </a:r>
            <a:r>
              <a:rPr lang="en-GB" sz="2800" i="1" u="sng" dirty="0">
                <a:latin typeface="+mj-lt"/>
              </a:rPr>
              <a:t>ran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away.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44056" y="4043449"/>
            <a:ext cx="5824515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ran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away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that afternoon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0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12"/>
    </mc:Choice>
    <mc:Fallback xmlns="">
      <p:transition spd="slow" advTm="44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826" y="5486850"/>
            <a:ext cx="595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question: </a:t>
            </a:r>
            <a:r>
              <a:rPr lang="en-GB" sz="2800" i="1" dirty="0"/>
              <a:t>How?</a:t>
            </a:r>
            <a:endParaRPr lang="en-GB" sz="480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How?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4057" y="1364465"/>
            <a:ext cx="3354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Little Mouse </a:t>
            </a:r>
            <a:r>
              <a:rPr lang="en-GB" sz="2800" u="sng" dirty="0">
                <a:solidFill>
                  <a:prstClr val="black"/>
                </a:solidFill>
              </a:rPr>
              <a:t>sneezed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4056" y="2036316"/>
            <a:ext cx="63661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sneezed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loudly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4056" y="2703957"/>
            <a:ext cx="7608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With a huge noise</a:t>
            </a:r>
            <a:r>
              <a:rPr lang="en-GB" sz="2800" b="1" i="1" dirty="0">
                <a:solidFill>
                  <a:prstClr val="black"/>
                </a:solidFill>
                <a:latin typeface="+mj-lt"/>
              </a:rPr>
              <a:t>,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sneezed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44056" y="3375808"/>
            <a:ext cx="5824515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sneezed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like a donkey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44056" y="4043449"/>
            <a:ext cx="58245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sneezed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in surprise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3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32"/>
    </mc:Choice>
    <mc:Fallback xmlns="">
      <p:transition spd="slow" advTm="43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293" y="5486850"/>
            <a:ext cx="10832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tx2"/>
                </a:solidFill>
              </a:rPr>
              <a:t>Choose an adverbial and try saying it before and after the main clause.</a:t>
            </a:r>
          </a:p>
          <a:p>
            <a:pPr algn="ctr"/>
            <a:r>
              <a:rPr lang="en-GB" sz="2400" i="1" dirty="0">
                <a:solidFill>
                  <a:schemeClr val="tx2"/>
                </a:solidFill>
                <a:effectLst/>
              </a:rPr>
              <a:t>We can even put an adverbial at the beginning and the end.</a:t>
            </a:r>
            <a:endParaRPr lang="en-GB" sz="44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294" y="558071"/>
            <a:ext cx="995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can be placed before or after the main clause.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032898" y="1519859"/>
            <a:ext cx="3412554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squeaked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3293" y="3710456"/>
            <a:ext cx="1871419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with horror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D80D00-CF0C-4815-A291-E5075A1A5AEE}"/>
              </a:ext>
            </a:extLst>
          </p:cNvPr>
          <p:cNvSpPr/>
          <p:nvPr/>
        </p:nvSpPr>
        <p:spPr>
          <a:xfrm>
            <a:off x="763293" y="4533425"/>
            <a:ext cx="3412555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when he saw the knife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81DAE-FBA0-498E-A182-E450DAB2AC53}"/>
              </a:ext>
            </a:extLst>
          </p:cNvPr>
          <p:cNvSpPr/>
          <p:nvPr/>
        </p:nvSpPr>
        <p:spPr>
          <a:xfrm>
            <a:off x="763293" y="2887487"/>
            <a:ext cx="3269605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from behind the door</a:t>
            </a:r>
          </a:p>
        </p:txBody>
      </p:sp>
      <p:sp>
        <p:nvSpPr>
          <p:cNvPr id="17" name="Rounded Rectangular Callout 2">
            <a:extLst>
              <a:ext uri="{FF2B5EF4-FFF2-40B4-BE49-F238E27FC236}">
                <a16:creationId xmlns:a16="http://schemas.microsoft.com/office/drawing/2014/main" id="{2E65D1A9-33F7-4D2C-B5C5-0C44359E6FA8}"/>
              </a:ext>
            </a:extLst>
          </p:cNvPr>
          <p:cNvSpPr/>
          <p:nvPr/>
        </p:nvSpPr>
        <p:spPr>
          <a:xfrm>
            <a:off x="9877440" y="4748819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IDEAS</a:t>
            </a:r>
          </a:p>
        </p:txBody>
      </p:sp>
      <p:pic>
        <p:nvPicPr>
          <p:cNvPr id="6" name="Online Media 5" descr="Audio 3">
            <a:hlinkClick r:id="" action="ppaction://media"/>
            <a:extLst>
              <a:ext uri="{FF2B5EF4-FFF2-40B4-BE49-F238E27FC236}">
                <a16:creationId xmlns:a16="http://schemas.microsoft.com/office/drawing/2014/main" id="{1ECBA071-B892-E949-B101-400607B82C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2402" y="1414599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5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07"/>
    </mc:Choice>
    <mc:Fallback xmlns="">
      <p:transition spd="slow" advTm="76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3411 -0.19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-0.19097 L 0.55183 -0.19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9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83 -0.19653 L 0.61667 -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10352 -0.3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2 -0.31828 L 0.55573 -0.3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73 -0.3213 L 0.70925 -0.0159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1809 -0.4379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-0.43101 L 0.5642 -0.4365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925 -0.01597 L 0.10352 -0.325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uiExpand="1" build="p"/>
      <p:bldP spid="11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501959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an </a:t>
            </a:r>
            <a:r>
              <a:rPr lang="en-GB" sz="2800" dirty="0">
                <a:solidFill>
                  <a:srgbClr val="0000FF"/>
                </a:solidFill>
              </a:rPr>
              <a:t>adverbial</a:t>
            </a:r>
            <a:r>
              <a:rPr lang="en-GB" sz="2800" dirty="0"/>
              <a:t> appears in front of the sentence it is modifying…</a:t>
            </a:r>
          </a:p>
          <a:p>
            <a:pPr algn="ctr"/>
            <a:r>
              <a:rPr lang="en-GB" sz="2800" dirty="0"/>
              <a:t>it is called a </a:t>
            </a:r>
            <a:r>
              <a:rPr lang="en-GB" sz="2800" dirty="0">
                <a:solidFill>
                  <a:srgbClr val="0000FF"/>
                </a:solidFill>
              </a:rPr>
              <a:t>fronted adverbial</a:t>
            </a:r>
            <a:r>
              <a:rPr lang="en-GB" sz="2800" b="1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0231" y="798816"/>
            <a:ext cx="340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Fronted Adverbials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327" y="2745198"/>
            <a:ext cx="11243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During the storm</a:t>
            </a:r>
            <a:r>
              <a:rPr lang="en-GB" sz="2800" b="1" dirty="0">
                <a:latin typeface="+mj-lt"/>
              </a:rPr>
              <a:t>,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Little Mouse cowered in the corner.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With cruel eyes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the spider smiled.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Eventually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Little Mouse calmed down.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After screaming failed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Little Mouse decided to ask the spider politely to leave.</a:t>
            </a:r>
            <a:endParaRPr lang="en-GB" sz="2800" b="1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EBC5B-D313-4823-94D5-992D5FFB99DF}"/>
              </a:ext>
            </a:extLst>
          </p:cNvPr>
          <p:cNvSpPr txBox="1"/>
          <p:nvPr/>
        </p:nvSpPr>
        <p:spPr>
          <a:xfrm>
            <a:off x="790463" y="5645173"/>
            <a:ext cx="1083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Fronted adverbials </a:t>
            </a:r>
            <a:r>
              <a:rPr lang="en-GB" sz="2400" dirty="0"/>
              <a:t>are punctuated by a comma.</a:t>
            </a:r>
            <a:endParaRPr lang="en-GB" sz="4400" dirty="0">
              <a:effectLst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 flipV="1">
            <a:off x="4754466" y="3297381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EE4809-A041-4FA6-ABD0-F9BED77CCB8B}"/>
              </a:ext>
            </a:extLst>
          </p:cNvPr>
          <p:cNvCxnSpPr>
            <a:cxnSpLocks/>
          </p:cNvCxnSpPr>
          <p:nvPr/>
        </p:nvCxnSpPr>
        <p:spPr>
          <a:xfrm flipH="1" flipV="1">
            <a:off x="5846617" y="3952407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4B4DC4-EC07-4403-A078-BDEFA712014A}"/>
              </a:ext>
            </a:extLst>
          </p:cNvPr>
          <p:cNvCxnSpPr>
            <a:cxnSpLocks/>
          </p:cNvCxnSpPr>
          <p:nvPr/>
        </p:nvCxnSpPr>
        <p:spPr>
          <a:xfrm flipH="1" flipV="1">
            <a:off x="4827022" y="4623408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18F990-31DF-4D79-97B0-AF2F79E5D6C7}"/>
              </a:ext>
            </a:extLst>
          </p:cNvPr>
          <p:cNvCxnSpPr>
            <a:cxnSpLocks/>
          </p:cNvCxnSpPr>
          <p:nvPr/>
        </p:nvCxnSpPr>
        <p:spPr>
          <a:xfrm flipH="1" flipV="1">
            <a:off x="3681636" y="5224422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nline Media 4" descr="Audio 4">
            <a:hlinkClick r:id="" action="ppaction://media"/>
            <a:extLst>
              <a:ext uri="{FF2B5EF4-FFF2-40B4-BE49-F238E27FC236}">
                <a16:creationId xmlns:a16="http://schemas.microsoft.com/office/drawing/2014/main" id="{37790DEA-7F60-9B41-8FE6-38D47359C5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1356" y="20400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1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46"/>
    </mc:Choice>
    <mc:Fallback xmlns="">
      <p:transition spd="slow" advTm="54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9" grpId="0" build="p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2253440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</a:t>
            </a:r>
            <a:r>
              <a:rPr lang="en-GB" sz="4800" dirty="0"/>
              <a:t> </a:t>
            </a:r>
            <a:r>
              <a:rPr lang="en-GB" sz="2800" dirty="0"/>
              <a:t>a word, a phrase, or a clause.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0456" y="610230"/>
            <a:ext cx="3128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Adverbials: recap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u="sng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25852" y="4556534"/>
            <a:ext cx="2625213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hurriedly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91441" y="4556534"/>
            <a:ext cx="2930737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between the cracks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1413" y="4556534"/>
            <a:ext cx="4191900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after the noise ended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710" y="355298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us: When? How? Where? A verb happened.</a:t>
            </a:r>
            <a:endParaRPr lang="en-GB" sz="4800" dirty="0">
              <a:effectLst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>
            <a:off x="6132595" y="3981281"/>
            <a:ext cx="153892" cy="5017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>
            <a:off x="4491080" y="3981281"/>
            <a:ext cx="744467" cy="5017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>
            <a:off x="7324576" y="3981281"/>
            <a:ext cx="1066865" cy="5017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5817" y="5624543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When an adverbial</a:t>
            </a:r>
            <a:r>
              <a:rPr lang="en-GB" sz="2800" dirty="0"/>
              <a:t> comes at the beginning of a sentence, it is called a fronted adverbial. It is always followed by a comma.</a:t>
            </a:r>
            <a:endParaRPr lang="en-GB" sz="4800" dirty="0">
              <a:effectLst/>
            </a:endParaRPr>
          </a:p>
        </p:txBody>
      </p:sp>
      <p:pic>
        <p:nvPicPr>
          <p:cNvPr id="6" name="Online Media 5" descr="Audio 5">
            <a:hlinkClick r:id="" action="ppaction://media"/>
            <a:extLst>
              <a:ext uri="{FF2B5EF4-FFF2-40B4-BE49-F238E27FC236}">
                <a16:creationId xmlns:a16="http://schemas.microsoft.com/office/drawing/2014/main" id="{7E0ED045-FFD8-2E4E-AC6C-C2493EC0B0B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0465" y="55691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7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4"/>
    </mc:Choice>
    <mc:Fallback xmlns="">
      <p:transition spd="slow" advTm="18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9" grpId="0"/>
      <p:bldP spid="3" grpId="0" animBg="1"/>
      <p:bldP spid="10" grpId="0" animBg="1"/>
      <p:bldP spid="11" grpId="0" animBg="1"/>
      <p:bldP spid="1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2|6.7|2.6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1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4|3.1|4.9|4.3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5|0.8|4.2|4.7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5|5.3|4.6|3.6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4|6.5|4.2|5.1|23.5|1|1.4|1.4|0.5|1.6|1.7|0.3|0.5|2.1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0.5|2.4|8|7.2|6.7|18.4|0.7|0.8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4|1|0.9|0.8|0.9|0.8|0.7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11229</TotalTime>
  <Words>407</Words>
  <Application>Microsoft Office PowerPoint</Application>
  <PresentationFormat>Widescreen</PresentationFormat>
  <Paragraphs>70</Paragraphs>
  <Slides>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Emma McCormick</cp:lastModifiedBy>
  <cp:revision>663</cp:revision>
  <cp:lastPrinted>2018-05-09T10:54:19Z</cp:lastPrinted>
  <dcterms:created xsi:type="dcterms:W3CDTF">2013-08-23T07:43:20Z</dcterms:created>
  <dcterms:modified xsi:type="dcterms:W3CDTF">2020-04-18T07:40:09Z</dcterms:modified>
</cp:coreProperties>
</file>